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7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5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77" autoAdjust="0"/>
  </p:normalViewPr>
  <p:slideViewPr>
    <p:cSldViewPr>
      <p:cViewPr>
        <p:scale>
          <a:sx n="110" d="100"/>
          <a:sy n="110" d="100"/>
        </p:scale>
        <p:origin x="96" y="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8E527-0034-4456-A8DC-D5F5D65EA287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4C8DE-4796-4789-B751-0BE155FF5B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(Table) :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행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(Row)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 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(Column)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 관계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(Relation)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 표현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: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테이블의 행을 나타내는데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Record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라고도 함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속성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(Attribute) :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테이블의 열을 나타내는데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Field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라고도 함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영역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(Domain) :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하나의 속성이 가질 수 있는 값의 범위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제약조건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차수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(Degree) :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속성의 개수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대응수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Cadinality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: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튜플의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개수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C8DE-4796-4789-B751-0BE155FF5B4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>
              <a:buNone/>
            </a:pPr>
            <a:r>
              <a:rPr lang="ko-KR" altLang="en-US" sz="1200" dirty="0" smtClean="0"/>
              <a:t>이론적으로 각각의 트랜잭션에 대해 데이터베이스는 위의 특징을 보장한다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이를 </a:t>
            </a:r>
            <a:r>
              <a:rPr lang="en-US" altLang="ko-KR" sz="1200" dirty="0" smtClean="0"/>
              <a:t>ACID</a:t>
            </a:r>
            <a:r>
              <a:rPr lang="ko-KR" altLang="en-US" sz="1200" dirty="0" smtClean="0"/>
              <a:t>라고 부른다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4C8DE-4796-4789-B751-0BE155FF5B4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2710-710B-4A2D-A7B5-F5F780E463E8}" type="datetimeFigureOut">
              <a:rPr lang="ko-KR" altLang="en-US" smtClean="0"/>
              <a:pPr/>
              <a:t>2015-10-22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5CF5D-0B86-4698-A894-4908E7DADB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hackerrank.com/wp-content/uploads/2015/05/databas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45"/>
            <a:ext cx="3810000" cy="1686664"/>
          </a:xfrm>
          <a:prstGeom prst="rect">
            <a:avLst/>
          </a:prstGeom>
          <a:noFill/>
        </p:spPr>
      </p:pic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pic>
        <p:nvPicPr>
          <p:cNvPr id="1030" name="Picture 6" descr="https://encrypted-tbn1.gstatic.com/images?q=tbn:ANd9GcSdJlXQ1RkL9ai7zjdOWkomUO27Egh8bY8ovZ8OStbRVA9fJHP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76" y="1"/>
            <a:ext cx="2524125" cy="1809751"/>
          </a:xfrm>
          <a:prstGeom prst="rect">
            <a:avLst/>
          </a:prstGeom>
          <a:noFill/>
        </p:spPr>
      </p:pic>
      <p:pic>
        <p:nvPicPr>
          <p:cNvPr id="1032" name="Picture 8" descr="https://trtpost-wpengine.netdna-ssl.com/files/2014/09/shutterstock_197803430-680x4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427222"/>
            <a:ext cx="2843808" cy="1430778"/>
          </a:xfrm>
          <a:prstGeom prst="rect">
            <a:avLst/>
          </a:prstGeom>
          <a:noFill/>
        </p:spPr>
      </p:pic>
      <p:pic>
        <p:nvPicPr>
          <p:cNvPr id="1034" name="Picture 10" descr="http://olap.com/wp-content/uploads/2014/01/cylind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5373216"/>
            <a:ext cx="2339752" cy="1484784"/>
          </a:xfrm>
          <a:prstGeom prst="rect">
            <a:avLst/>
          </a:prstGeom>
          <a:noFill/>
        </p:spPr>
      </p:pic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746304" y="4524360"/>
            <a:ext cx="7584843" cy="69763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Produced by Tae Young Lee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Relation Database(RDB)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/>
              <a:t>관계형</a:t>
            </a:r>
            <a:r>
              <a:rPr lang="ko-KR" altLang="en-US" sz="2400" dirty="0"/>
              <a:t> 데이터베이스는 </a:t>
            </a:r>
            <a:r>
              <a:rPr lang="ko-KR" altLang="en-US" sz="2400" dirty="0" err="1"/>
              <a:t>관계형</a:t>
            </a:r>
            <a:r>
              <a:rPr lang="ko-KR" altLang="en-US" sz="2400" dirty="0"/>
              <a:t> 데이터모델을 사용하는 데이터베이스를 말합니다</a:t>
            </a:r>
            <a:r>
              <a:rPr lang="en-US" altLang="ko-KR" sz="2400" dirty="0"/>
              <a:t>.</a:t>
            </a:r>
            <a:r>
              <a:rPr lang="ko-KR" altLang="en-US" sz="2400" dirty="0" err="1"/>
              <a:t>관계형데이터</a:t>
            </a:r>
            <a:r>
              <a:rPr lang="ko-KR" altLang="en-US" sz="2400" dirty="0"/>
              <a:t> 모델은 </a:t>
            </a:r>
            <a:r>
              <a:rPr lang="en-US" altLang="ko-KR" sz="2400" dirty="0"/>
              <a:t>IBM</a:t>
            </a:r>
            <a:r>
              <a:rPr lang="ko-KR" altLang="en-US" sz="2400" dirty="0"/>
              <a:t>연구소에서 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ko-KR" altLang="en-US" sz="2400" dirty="0"/>
              <a:t>근무하던 코드</a:t>
            </a:r>
            <a:r>
              <a:rPr lang="en-US" altLang="ko-KR" sz="2400" dirty="0"/>
              <a:t>(</a:t>
            </a:r>
            <a:r>
              <a:rPr lang="en-US" altLang="ko-KR" sz="2400" dirty="0" err="1"/>
              <a:t>E.FCodd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/>
              <a:t>1970</a:t>
            </a:r>
            <a:r>
              <a:rPr lang="ko-KR" altLang="en-US" sz="2400" dirty="0"/>
              <a:t>년에 제안하였는데</a:t>
            </a:r>
            <a:r>
              <a:rPr lang="en-US" altLang="ko-KR" sz="2400" dirty="0"/>
              <a:t>, </a:t>
            </a:r>
            <a:r>
              <a:rPr lang="ko-KR" altLang="en-US" sz="2400" dirty="0"/>
              <a:t>이 모델은 상대수학적인 이론을 기반을 하고 있다</a:t>
            </a:r>
            <a:r>
              <a:rPr lang="en-US" altLang="ko-KR" sz="2400" dirty="0"/>
              <a:t>. </a:t>
            </a:r>
            <a:r>
              <a:rPr lang="ko-KR" altLang="en-US" sz="2400" dirty="0"/>
              <a:t>집합론과 논리분야의 개념을 사용하여  만들어진 이 데이터 모델은 개체들간의 관계를 바탕으로 데이터를 저장하고 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/>
              <a:t>데이터 저장에 필요한 명령어를 지원하기 위해 </a:t>
            </a:r>
            <a:r>
              <a:rPr lang="en-US" altLang="ko-KR" sz="2400" dirty="0"/>
              <a:t>1974</a:t>
            </a:r>
            <a:r>
              <a:rPr lang="ko-KR" altLang="en-US" sz="2400" dirty="0"/>
              <a:t>년 </a:t>
            </a:r>
            <a:r>
              <a:rPr lang="en-US" altLang="ko-KR" sz="2400" dirty="0"/>
              <a:t>IBM</a:t>
            </a:r>
            <a:r>
              <a:rPr lang="ko-KR" altLang="en-US" sz="2400" dirty="0"/>
              <a:t>연구소에서 </a:t>
            </a:r>
            <a:r>
              <a:rPr lang="en-US" altLang="ko-KR" sz="2400" dirty="0"/>
              <a:t>Structured Query Language</a:t>
            </a:r>
            <a:r>
              <a:rPr lang="ko-KR" altLang="en-US" sz="2400" dirty="0"/>
              <a:t>라는 </a:t>
            </a:r>
            <a:r>
              <a:rPr lang="en-US" altLang="ko-KR" sz="2400" dirty="0"/>
              <a:t>SQL</a:t>
            </a:r>
            <a:r>
              <a:rPr lang="ko-KR" altLang="en-US" sz="2400" dirty="0"/>
              <a:t>를 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ko-KR" altLang="en-US" sz="2400" dirty="0"/>
              <a:t>창안하였고</a:t>
            </a:r>
            <a:r>
              <a:rPr lang="en-US" altLang="ko-KR" sz="2400" dirty="0"/>
              <a:t>,</a:t>
            </a:r>
            <a:r>
              <a:rPr lang="ko-KR" altLang="en-US" sz="2400" dirty="0"/>
              <a:t>현재까지도 </a:t>
            </a:r>
            <a:r>
              <a:rPr lang="en-US" altLang="ko-KR" sz="2400" dirty="0"/>
              <a:t>SQL</a:t>
            </a:r>
            <a:r>
              <a:rPr lang="ko-KR" altLang="en-US" sz="2400" dirty="0"/>
              <a:t>을 기반으로 개발자들은 데이터베이스를 관리하고 있다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3"/>
          </a:xfrm>
        </p:spPr>
        <p:txBody>
          <a:bodyPr>
            <a:normAutofit fontScale="92500"/>
          </a:bodyPr>
          <a:lstStyle/>
          <a:p>
            <a:r>
              <a:rPr lang="en-US" altLang="ko-KR" sz="2400" dirty="0"/>
              <a:t>SQL</a:t>
            </a:r>
            <a:r>
              <a:rPr lang="ko-KR" altLang="en-US" sz="2400" dirty="0"/>
              <a:t>은 관계형 데이터베이스의 데이터를 관리 및 처리하기 위해서 설계된 프로그래밍 언어다</a:t>
            </a:r>
            <a:r>
              <a:rPr lang="en-US" altLang="ko-KR" sz="2400" dirty="0"/>
              <a:t>. </a:t>
            </a:r>
            <a:r>
              <a:rPr lang="ko-KR" altLang="en-US" sz="2400" dirty="0"/>
              <a:t>자료 검색에서 </a:t>
            </a:r>
            <a:r>
              <a:rPr lang="ko-KR" altLang="en-US" sz="2400" dirty="0" err="1"/>
              <a:t>부터</a:t>
            </a:r>
            <a:r>
              <a:rPr lang="ko-KR" altLang="en-US" sz="2400" dirty="0"/>
              <a:t> 데이터베이스 접근 조정에 대한 관리까지 </a:t>
            </a:r>
            <a:r>
              <a:rPr lang="ko-KR" altLang="en-US" sz="2400" dirty="0" err="1"/>
              <a:t>관계형</a:t>
            </a:r>
            <a:r>
              <a:rPr lang="ko-KR" altLang="en-US" sz="2400" dirty="0"/>
              <a:t> 데이터베이스를 통해서 처리해야 하는 모든 명령어를 담고 있다</a:t>
            </a:r>
            <a:r>
              <a:rPr lang="en-US" altLang="ko-KR" sz="2400" dirty="0"/>
              <a:t>. </a:t>
            </a:r>
            <a:r>
              <a:rPr lang="ko-KR" altLang="en-US" sz="2400" dirty="0"/>
              <a:t>현재 많은 </a:t>
            </a:r>
            <a:r>
              <a:rPr lang="en-US" altLang="ko-KR" sz="2400" dirty="0"/>
              <a:t>DB</a:t>
            </a:r>
            <a:r>
              <a:rPr lang="ko-KR" altLang="en-US" sz="2400" dirty="0"/>
              <a:t>가 이 언어를  표준으로 채택하여 </a:t>
            </a:r>
            <a:r>
              <a:rPr lang="ko-KR" altLang="en-US" sz="2400" dirty="0" smtClean="0"/>
              <a:t>지원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20482" name="Picture 2" descr="http://cfs8.tistory.com/image/11/tistory/2008/07/09/00/11/48738384e405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645024"/>
            <a:ext cx="8090729" cy="28623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api.ning.com/files/w-k4IC*v9Qk5ES9lqFtWS7PHO2v1fdokg6aioKm4Ot7TUC3H7koCx0Rw7q4kqTAS6xsb38G-jc*3r*HWpIIv0P36IQPzbYfW/FutureofDatabase.jpeg?width=6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64078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http://insights.wired.com/profiles/blogs/the-future-of-the-database-infographic#axzz3KFniyi7f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 Ranking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91346"/>
            <a:ext cx="9144000" cy="419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1883701" y="5906307"/>
            <a:ext cx="5280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http://db-engines.com/en/ranking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541" y="1700808"/>
            <a:ext cx="816090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918752" y="1303050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http://blog.daum.net/bang2001/91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074" y="228072"/>
            <a:ext cx="67183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1627" y="3591018"/>
            <a:ext cx="66802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1" y="1339454"/>
            <a:ext cx="6743700" cy="417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296652"/>
            <a:ext cx="6642100" cy="297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7637" y="3374994"/>
            <a:ext cx="6680200" cy="310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7" y="242646"/>
            <a:ext cx="6718300" cy="351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5718" y="3878194"/>
            <a:ext cx="6692900" cy="270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577" y="259792"/>
            <a:ext cx="6616700" cy="439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r>
              <a:rPr lang="ko-KR" altLang="en-US" dirty="0" smtClean="0"/>
              <a:t>의 정의</a:t>
            </a:r>
            <a:endParaRPr lang="en-US" altLang="ko-KR" dirty="0" smtClean="0"/>
          </a:p>
          <a:p>
            <a:r>
              <a:rPr lang="en-US" altLang="ko-KR" dirty="0" smtClean="0"/>
              <a:t>Database</a:t>
            </a:r>
            <a:r>
              <a:rPr lang="ko-KR" altLang="en-US" dirty="0" smtClean="0"/>
              <a:t>의 역사와 미래</a:t>
            </a:r>
            <a:endParaRPr lang="en-US" altLang="ko-KR" dirty="0" smtClean="0"/>
          </a:p>
          <a:p>
            <a:r>
              <a:rPr lang="en-US" altLang="ko-KR" dirty="0" smtClean="0"/>
              <a:t>Database Ranking</a:t>
            </a:r>
          </a:p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실행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5218"/>
            <a:ext cx="6705600" cy="442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47" y="4673442"/>
            <a:ext cx="6680200" cy="206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350658"/>
            <a:ext cx="67056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8017" y="3483006"/>
            <a:ext cx="6692900" cy="295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677" y="350659"/>
            <a:ext cx="6731000" cy="329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7637" y="3753036"/>
            <a:ext cx="6654800" cy="29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404664"/>
            <a:ext cx="68072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7637" y="4455114"/>
            <a:ext cx="6629400" cy="240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350658"/>
            <a:ext cx="6807200" cy="320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158" y="3709269"/>
            <a:ext cx="6769100" cy="283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50659"/>
            <a:ext cx="6731000" cy="382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296652"/>
            <a:ext cx="6769100" cy="395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350658"/>
            <a:ext cx="66929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7637" y="4509120"/>
            <a:ext cx="6705600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637" y="296652"/>
            <a:ext cx="66548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7638" y="4563126"/>
            <a:ext cx="6743700" cy="229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627" y="296652"/>
            <a:ext cx="6642100" cy="28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1627" y="3212976"/>
            <a:ext cx="67056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Database?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58769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데이터 베이스는 자료의 중복을 없애고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효율적인 데이터를 모으기 위한 기술이다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여러 응용 시스템들의 통합된 정보들을 저장하여 운영할 수 있는 공용 데이터들의 묶음</a:t>
            </a:r>
            <a:endParaRPr lang="ko-KR" altLang="en-US" sz="2400" dirty="0"/>
          </a:p>
        </p:txBody>
      </p:sp>
      <p:pic>
        <p:nvPicPr>
          <p:cNvPr id="4" name="Picture 4" descr="http://blog.hackerrank.com/wp-content/uploads/2015/05/databas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5669" y="3320988"/>
            <a:ext cx="5856651" cy="31327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7" y="296652"/>
            <a:ext cx="67437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320988"/>
            <a:ext cx="67056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7" y="458670"/>
            <a:ext cx="66929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692696"/>
            <a:ext cx="7407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645024"/>
            <a:ext cx="7488832" cy="279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003" y="177757"/>
            <a:ext cx="5295900" cy="179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4817" y="2061705"/>
            <a:ext cx="588010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003" y="4530567"/>
            <a:ext cx="5842000" cy="229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637" y="1106742"/>
            <a:ext cx="6959600" cy="491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Data&amp;</a:t>
            </a:r>
            <a:r>
              <a:rPr lang="ko-KR" altLang="en-US" dirty="0" smtClean="0"/>
              <a:t> </a:t>
            </a:r>
            <a:r>
              <a:rPr lang="en-US" altLang="ko-KR" dirty="0" err="1"/>
              <a:t>I</a:t>
            </a:r>
            <a:r>
              <a:rPr lang="en-US" altLang="ko-KR" dirty="0" err="1" smtClean="0"/>
              <a:t>nfomation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9497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데이터</a:t>
            </a:r>
            <a:r>
              <a:rPr lang="en-US" altLang="ko-KR" sz="2400" dirty="0"/>
              <a:t>(Data)</a:t>
            </a:r>
            <a:r>
              <a:rPr lang="ko-KR" altLang="en-US" sz="2400" dirty="0"/>
              <a:t>는 현실 세계로 부터 측정 및 </a:t>
            </a:r>
            <a:r>
              <a:rPr lang="ko-KR" altLang="en-US" sz="2400" dirty="0" err="1"/>
              <a:t>로깅을</a:t>
            </a:r>
            <a:r>
              <a:rPr lang="ko-KR" altLang="en-US" sz="2400" dirty="0"/>
              <a:t> 통해 얻어진 사실이나 값을 의미한다</a:t>
            </a:r>
            <a:r>
              <a:rPr lang="en-US" altLang="ko-KR" sz="2400" dirty="0"/>
              <a:t>. 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데이터는 </a:t>
            </a:r>
            <a:r>
              <a:rPr lang="ko-KR" altLang="en-US" sz="2400" dirty="0"/>
              <a:t>가공하기 이전의 자료를 </a:t>
            </a:r>
            <a:r>
              <a:rPr lang="ko-KR" altLang="en-US" sz="2400" dirty="0" smtClean="0"/>
              <a:t>의미</a:t>
            </a:r>
            <a:endParaRPr lang="en-US" altLang="ko-KR" sz="2400" dirty="0" smtClean="0"/>
          </a:p>
          <a:p>
            <a:r>
              <a:rPr lang="ko-KR" altLang="en-US" sz="2400" dirty="0" smtClean="0"/>
              <a:t>가공한 </a:t>
            </a:r>
            <a:r>
              <a:rPr lang="ko-KR" altLang="en-US" sz="2400" dirty="0"/>
              <a:t>결과를 정보 </a:t>
            </a:r>
            <a:r>
              <a:rPr lang="en-US" altLang="ko-KR" sz="2400" dirty="0"/>
              <a:t>information</a:t>
            </a:r>
            <a:r>
              <a:rPr lang="ko-KR" altLang="en-US" sz="2400" dirty="0"/>
              <a:t>이라 말한다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즉 </a:t>
            </a:r>
            <a:r>
              <a:rPr lang="ko-KR" altLang="en-US" sz="2400" dirty="0"/>
              <a:t>데이터를 </a:t>
            </a:r>
            <a:r>
              <a:rPr lang="ko-KR" altLang="en-US" sz="2400" dirty="0" smtClean="0"/>
              <a:t>컴퓨터와 </a:t>
            </a:r>
            <a:r>
              <a:rPr lang="ko-KR" altLang="en-US" sz="2400" dirty="0"/>
              <a:t>같은 장비를 통해서 데이터를 처리하게 되면 처리된 데이터를 정보라고 말한다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7410" name="Picture 2" descr="http://mkdb.bookzip.co.kr/resource/foreign/htm/img/AJ10139/PIC117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671138"/>
            <a:ext cx="7488832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란 데이터를 효율적으로 활용하기 위해서 자료를 저장하고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이에 대한 정보를 사용할 수 있게 </a:t>
            </a:r>
            <a:r>
              <a:rPr lang="ko-KR" altLang="en-US" sz="2400" dirty="0" smtClean="0"/>
              <a:t>도와주는 </a:t>
            </a:r>
            <a:r>
              <a:rPr lang="ko-KR" altLang="en-US" sz="2400" dirty="0"/>
              <a:t>데이터 저장 </a:t>
            </a:r>
            <a:r>
              <a:rPr lang="ko-KR" altLang="en-US" sz="2400" dirty="0" err="1"/>
              <a:t>방식중에</a:t>
            </a:r>
            <a:r>
              <a:rPr lang="ko-KR" altLang="en-US" sz="2400" dirty="0"/>
              <a:t> 하나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r>
              <a:rPr lang="ko-KR" altLang="en-US" sz="2400" dirty="0" smtClean="0"/>
              <a:t>이는 </a:t>
            </a:r>
            <a:r>
              <a:rPr lang="ko-KR" altLang="en-US" sz="2400" dirty="0"/>
              <a:t>테이블 그리고 테이블과 관련된 </a:t>
            </a:r>
            <a:r>
              <a:rPr lang="en-US" altLang="ko-KR" sz="2400" dirty="0"/>
              <a:t>SQL</a:t>
            </a:r>
            <a:r>
              <a:rPr lang="ko-KR" altLang="en-US" sz="2400" dirty="0"/>
              <a:t>구성 요소들을 담고 있다</a:t>
            </a:r>
            <a:r>
              <a:rPr lang="en-US" altLang="ko-KR" sz="2400" dirty="0"/>
              <a:t>. </a:t>
            </a:r>
            <a:r>
              <a:rPr lang="ko-KR" altLang="en-US" sz="2400" dirty="0"/>
              <a:t>테이블은 열과 행으로 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ko-KR" altLang="en-US" sz="2400" dirty="0"/>
              <a:t>구성된다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열은 </a:t>
            </a:r>
            <a:r>
              <a:rPr lang="ko-KR" altLang="en-US" sz="2400" dirty="0"/>
              <a:t>테이블에 저장된 하나의 데이터</a:t>
            </a:r>
            <a:r>
              <a:rPr lang="en-US" altLang="ko-KR" sz="2400" dirty="0"/>
              <a:t>, </a:t>
            </a:r>
            <a:r>
              <a:rPr lang="ko-KR" altLang="en-US" sz="2400" dirty="0"/>
              <a:t>행은 한 객체에 대한 속성들을 </a:t>
            </a:r>
            <a:r>
              <a:rPr lang="ko-KR" altLang="en-US" sz="2400" dirty="0" err="1"/>
              <a:t>타나내는</a:t>
            </a:r>
            <a:r>
              <a:rPr lang="ko-KR" altLang="en-US" sz="2400" dirty="0"/>
              <a:t> 열 집합</a:t>
            </a:r>
            <a:r>
              <a:rPr lang="en-US" altLang="ko-KR" sz="2400" dirty="0"/>
              <a:t>. </a:t>
            </a:r>
            <a:r>
              <a:rPr lang="ko-KR" altLang="en-US" sz="2400" dirty="0"/>
              <a:t>열과 행이 모여 하나의 테이블을 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ko-KR" altLang="en-US" sz="2400" dirty="0"/>
              <a:t>구성한다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6386" name="Picture 2" descr="http://www.dotnetkorea.com/Lecture/SQL/SQLServer2000.files/image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347" y="5039563"/>
            <a:ext cx="7186069" cy="1756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Transaction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데이터베이스를 활용하여 데이터를 처리하는 과정을 트랜잭션이라고 부른다</a:t>
            </a:r>
            <a:r>
              <a:rPr lang="en-US" altLang="ko-KR" sz="2400" dirty="0"/>
              <a:t>!!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en-US" altLang="ko-KR" sz="2400" dirty="0"/>
              <a:t>(DB</a:t>
            </a:r>
            <a:r>
              <a:rPr lang="ko-KR" altLang="en-US" sz="2400" dirty="0"/>
              <a:t>용량이 </a:t>
            </a:r>
            <a:r>
              <a:rPr lang="en-US" altLang="ko-KR" sz="2400" dirty="0"/>
              <a:t>full</a:t>
            </a:r>
            <a:r>
              <a:rPr lang="ko-KR" altLang="en-US" sz="2400" dirty="0"/>
              <a:t>찼을 경우 트랜잭션로그를 삭제하는 것도 </a:t>
            </a:r>
            <a:r>
              <a:rPr lang="ko-KR" altLang="en-US" sz="2400" dirty="0" smtClean="0"/>
              <a:t/>
            </a:r>
            <a:br>
              <a:rPr lang="ko-KR" altLang="en-US" sz="2400" dirty="0" smtClean="0"/>
            </a:br>
            <a:r>
              <a:rPr lang="ko-KR" altLang="en-US" sz="2400" dirty="0"/>
              <a:t>방법 이였다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/>
              <a:t>transaction</a:t>
            </a:r>
            <a:r>
              <a:rPr lang="ko-KR" altLang="en-US" sz="2400" dirty="0"/>
              <a:t>이란 데이터베이스 또는 관령 유사시스템에서 사용할 수 있는 상호작용 단위다</a:t>
            </a:r>
            <a:r>
              <a:rPr lang="en-US" altLang="ko-KR" sz="2400" dirty="0"/>
              <a:t>.  </a:t>
            </a:r>
            <a:r>
              <a:rPr lang="ko-KR" altLang="en-US" sz="2400" dirty="0"/>
              <a:t>트랜잭션은 성공 및 실패가 분명하고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이에 대한 상호 독립성을 가지고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Transaction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91117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 err="1" smtClean="0"/>
              <a:t>원자성</a:t>
            </a:r>
            <a:r>
              <a:rPr lang="en-US" altLang="ko-KR" sz="2400" dirty="0"/>
              <a:t>(Atomicity) </a:t>
            </a:r>
            <a:r>
              <a:rPr lang="ko-KR" altLang="en-US" sz="2400" dirty="0"/>
              <a:t>트랜잭션의 처리는 완전히 끝마치지 않을 경우 전혀 이루어지지 않은 것과 같아야 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특성을 </a:t>
            </a:r>
            <a:br>
              <a:rPr lang="ko-KR" altLang="en-US" sz="2400" dirty="0"/>
            </a:br>
            <a:r>
              <a:rPr lang="en-US" altLang="ko-KR" sz="2400" dirty="0"/>
              <a:t>Nothing</a:t>
            </a:r>
            <a:r>
              <a:rPr lang="ko-KR" altLang="en-US" sz="2400" dirty="0" err="1"/>
              <a:t>이라한다</a:t>
            </a:r>
            <a:r>
              <a:rPr lang="en-US" altLang="ko-KR" sz="2400" dirty="0" smtClean="0"/>
              <a:t>.</a:t>
            </a:r>
          </a:p>
          <a:p>
            <a:pPr fontAlgn="base"/>
            <a:endParaRPr lang="en-US" altLang="ko-KR" sz="2400" dirty="0" smtClean="0"/>
          </a:p>
          <a:p>
            <a:pPr fontAlgn="base"/>
            <a:r>
              <a:rPr lang="ko-KR" altLang="en-US" sz="2400" dirty="0" smtClean="0"/>
              <a:t>일관성 </a:t>
            </a:r>
            <a:r>
              <a:rPr lang="en-US" altLang="ko-KR" sz="2400" dirty="0"/>
              <a:t>(Consistency): </a:t>
            </a:r>
            <a:r>
              <a:rPr lang="ko-KR" altLang="en-US" sz="2400" dirty="0"/>
              <a:t>트랜잭션들 간의 </a:t>
            </a:r>
            <a:r>
              <a:rPr lang="ko-KR" altLang="en-US" sz="2400" dirty="0" err="1"/>
              <a:t>영행이</a:t>
            </a:r>
            <a:r>
              <a:rPr lang="ko-KR" altLang="en-US" sz="2400" dirty="0"/>
              <a:t> 한 방향으로만 전달되어야 </a:t>
            </a:r>
            <a:r>
              <a:rPr lang="ko-KR" altLang="en-US" sz="2400" dirty="0" smtClean="0"/>
              <a:t>한다</a:t>
            </a:r>
            <a:endParaRPr lang="en-US" altLang="ko-KR" sz="2400" dirty="0" smtClean="0"/>
          </a:p>
          <a:p>
            <a:pPr fontAlgn="base"/>
            <a:endParaRPr lang="en-US" altLang="ko-KR" sz="2400" dirty="0"/>
          </a:p>
          <a:p>
            <a:pPr fontAlgn="base"/>
            <a:r>
              <a:rPr lang="ko-KR" altLang="en-US" sz="2400" dirty="0" smtClean="0"/>
              <a:t>고립성</a:t>
            </a:r>
            <a:r>
              <a:rPr lang="ko-KR" altLang="en-US" sz="2400" dirty="0"/>
              <a:t>  </a:t>
            </a:r>
            <a:r>
              <a:rPr lang="en-US" altLang="ko-KR" sz="2400" dirty="0"/>
              <a:t>(Isolation): </a:t>
            </a:r>
            <a:r>
              <a:rPr lang="ko-KR" altLang="en-US" sz="2400" dirty="0"/>
              <a:t>트랜잭션의 부분적인 </a:t>
            </a:r>
            <a:r>
              <a:rPr lang="ko-KR" altLang="en-US" sz="2400" dirty="0" err="1"/>
              <a:t>상태룰</a:t>
            </a:r>
            <a:r>
              <a:rPr lang="ko-KR" altLang="en-US" sz="2400" dirty="0"/>
              <a:t> 다른 트랜잭션에 제공해서는 </a:t>
            </a:r>
            <a:r>
              <a:rPr lang="ko-KR" altLang="en-US" sz="2400" dirty="0" err="1"/>
              <a:t>안된다</a:t>
            </a:r>
            <a:r>
              <a:rPr lang="en-US" altLang="ko-KR" sz="2400" dirty="0" smtClean="0"/>
              <a:t>.</a:t>
            </a:r>
          </a:p>
          <a:p>
            <a:pPr fontAlgn="base"/>
            <a:endParaRPr lang="en-US" altLang="ko-KR" sz="2400" dirty="0" smtClean="0"/>
          </a:p>
          <a:p>
            <a:pPr fontAlgn="base"/>
            <a:r>
              <a:rPr lang="ko-KR" altLang="en-US" sz="2400" dirty="0" smtClean="0"/>
              <a:t>지속성 </a:t>
            </a:r>
            <a:r>
              <a:rPr lang="en-US" altLang="ko-KR" sz="2400" dirty="0"/>
              <a:t>(Durability) :</a:t>
            </a:r>
            <a:r>
              <a:rPr lang="ko-KR" altLang="en-US" sz="2400" dirty="0"/>
              <a:t>성공적인 트랜잭션의  수행 후에는 반드시 데이터베이스</a:t>
            </a:r>
            <a:r>
              <a:rPr lang="en-US" altLang="ko-KR" sz="2400" dirty="0"/>
              <a:t>(</a:t>
            </a:r>
            <a:r>
              <a:rPr lang="ko-KR" altLang="en-US" sz="2400" dirty="0"/>
              <a:t>디스크</a:t>
            </a:r>
            <a:r>
              <a:rPr lang="en-US" altLang="ko-KR" sz="2400" dirty="0"/>
              <a:t>)</a:t>
            </a:r>
            <a:r>
              <a:rPr lang="ko-KR" altLang="en-US" sz="2400" dirty="0"/>
              <a:t>에 반영하여야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218</Words>
  <Application>Microsoft Office PowerPoint</Application>
  <PresentationFormat>화면 슬라이드 쇼(4:3)</PresentationFormat>
  <Paragraphs>49</Paragraphs>
  <Slides>32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Database</vt:lpstr>
      <vt:lpstr>Overview</vt:lpstr>
      <vt:lpstr>What is Database?</vt:lpstr>
      <vt:lpstr>슬라이드 4</vt:lpstr>
      <vt:lpstr>슬라이드 5</vt:lpstr>
      <vt:lpstr>Data&amp; Infomation</vt:lpstr>
      <vt:lpstr>데이터베이스란?</vt:lpstr>
      <vt:lpstr>Transaction이란?</vt:lpstr>
      <vt:lpstr>Transaction의 특징</vt:lpstr>
      <vt:lpstr>Relation Database(RDB)</vt:lpstr>
      <vt:lpstr>SQL이란?</vt:lpstr>
      <vt:lpstr>슬라이드 12</vt:lpstr>
      <vt:lpstr>Database Ranking</vt:lpstr>
      <vt:lpstr>MySQL 설치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이태영</dc:creator>
  <cp:lastModifiedBy>이태영</cp:lastModifiedBy>
  <cp:revision>22</cp:revision>
  <dcterms:created xsi:type="dcterms:W3CDTF">2015-10-15T23:32:57Z</dcterms:created>
  <dcterms:modified xsi:type="dcterms:W3CDTF">2015-10-22T14:45:58Z</dcterms:modified>
</cp:coreProperties>
</file>